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58" r:id="rId6"/>
    <p:sldId id="259" r:id="rId7"/>
    <p:sldId id="340" r:id="rId8"/>
    <p:sldId id="314" r:id="rId9"/>
    <p:sldId id="316" r:id="rId10"/>
    <p:sldId id="318" r:id="rId11"/>
    <p:sldId id="319" r:id="rId12"/>
    <p:sldId id="320" r:id="rId13"/>
    <p:sldId id="321" r:id="rId14"/>
    <p:sldId id="322" r:id="rId15"/>
    <p:sldId id="315" r:id="rId16"/>
    <p:sldId id="336" r:id="rId17"/>
    <p:sldId id="341" r:id="rId18"/>
    <p:sldId id="323" r:id="rId19"/>
    <p:sldId id="342" r:id="rId20"/>
    <p:sldId id="343" r:id="rId21"/>
    <p:sldId id="330" r:id="rId22"/>
    <p:sldId id="324" r:id="rId23"/>
    <p:sldId id="354" r:id="rId24"/>
    <p:sldId id="337" r:id="rId25"/>
    <p:sldId id="360" r:id="rId26"/>
    <p:sldId id="310" r:id="rId27"/>
    <p:sldId id="357" r:id="rId28"/>
    <p:sldId id="260" r:id="rId29"/>
    <p:sldId id="311" r:id="rId30"/>
    <p:sldId id="358" r:id="rId31"/>
    <p:sldId id="362" r:id="rId32"/>
    <p:sldId id="361" r:id="rId33"/>
    <p:sldId id="352" r:id="rId34"/>
    <p:sldId id="350" r:id="rId35"/>
    <p:sldId id="351" r:id="rId36"/>
    <p:sldId id="349" r:id="rId37"/>
    <p:sldId id="366" r:id="rId38"/>
    <p:sldId id="346" r:id="rId39"/>
    <p:sldId id="347" r:id="rId40"/>
    <p:sldId id="364" r:id="rId41"/>
    <p:sldId id="363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46"/>
    <p:restoredTop sz="87615"/>
  </p:normalViewPr>
  <p:slideViewPr>
    <p:cSldViewPr snapToGrid="0" snapToObjects="1">
      <p:cViewPr varScale="1">
        <p:scale>
          <a:sx n="106" d="100"/>
          <a:sy n="106" d="100"/>
        </p:scale>
        <p:origin x="19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pPr lvl="1"/>
            <a:r>
              <a:rPr lang="en-US" dirty="0"/>
              <a:t>This is hard, so we will do it twice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  <a:p>
            <a:r>
              <a:rPr lang="en-US" dirty="0"/>
              <a:t>Install the bootloader</a:t>
            </a:r>
          </a:p>
          <a:p>
            <a:r>
              <a:rPr lang="en-US" dirty="0"/>
              <a:t>Test all the board’s parts.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12988"/>
            <a:ext cx="5334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533902" y="835468"/>
            <a:ext cx="5438404" cy="5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DC16-54E9-3944-B68E-C65C71B5A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Fusion360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almost every day!</a:t>
            </a:r>
          </a:p>
          <a:p>
            <a:r>
              <a:rPr lang="en-US" dirty="0"/>
              <a:t>The early weeks there will sometimes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A73A-34C3-C85E-91DE-8A3C5B81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68" y="1217008"/>
            <a:ext cx="7293015" cy="55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Design, build,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FC5A36-C297-9044-9D3F-ACF383161D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3115" y="1524000"/>
            <a:ext cx="5334000" cy="460216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C1BD603-79BB-E143-87A4-3835776F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9" y="2304"/>
            <a:ext cx="3214661" cy="212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47BEF-7AE7-464D-A8CF-ECA8F1D6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56" y="145969"/>
            <a:ext cx="3176388" cy="2121499"/>
          </a:xfrm>
          <a:prstGeom prst="rect">
            <a:avLst/>
          </a:prstGeom>
        </p:spPr>
      </p:pic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F66B0FB-CC92-5E43-90D1-C899D31E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40" y="4654205"/>
            <a:ext cx="2828666" cy="2121500"/>
          </a:xfrm>
          <a:prstGeom prst="rect">
            <a:avLst/>
          </a:prstGeom>
        </p:spPr>
      </p:pic>
      <p:pic>
        <p:nvPicPr>
          <p:cNvPr id="11" name="Picture 1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C5EE696-E7A8-0944-8A20-55BE8477E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7" y="4709514"/>
            <a:ext cx="3176388" cy="212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BC3E2-601A-CC46-BCB2-CAB54A93C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50" y="2444275"/>
            <a:ext cx="3176388" cy="212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87671-A717-1B43-8C1E-F4E103E53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68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hand this out in class.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10972800" cy="4932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 – get the reference design to fly.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i="1" dirty="0"/>
              <a:t>your</a:t>
            </a:r>
            <a:r>
              <a:rPr lang="en-US" dirty="0"/>
              <a:t> quadcopter to fly.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5% reading quizzes</a:t>
            </a:r>
          </a:p>
          <a:p>
            <a:pPr lvl="1"/>
            <a:r>
              <a:rPr lang="en-US" dirty="0"/>
              <a:t>5% class participation (show up!)</a:t>
            </a:r>
          </a:p>
          <a:p>
            <a:pPr lvl="1"/>
            <a:r>
              <a:rPr lang="en-US" dirty="0"/>
              <a:t>Labs 2-10 @ 10% each</a:t>
            </a:r>
          </a:p>
          <a:p>
            <a:pPr lvl="1"/>
            <a:r>
              <a:rPr lang="en-US" dirty="0"/>
              <a:t>No final or exams, but we will meet during our final period.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86"/>
            <a:ext cx="10972800" cy="4602164"/>
          </a:xfrm>
        </p:spPr>
        <p:txBody>
          <a:bodyPr>
            <a:normAutofit/>
          </a:bodyPr>
          <a:lstStyle/>
          <a:p>
            <a:r>
              <a:rPr lang="en-US" dirty="0"/>
              <a:t>We will meet in person</a:t>
            </a:r>
          </a:p>
          <a:p>
            <a:r>
              <a:rPr lang="en-US" dirty="0"/>
              <a:t>You need to be here, in person for all class meetings.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9-12 Monday and Wednesday</a:t>
            </a:r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pPr lvl="1"/>
            <a:r>
              <a:rPr lang="en-US" dirty="0"/>
              <a:t>Course ”readings” and videos: </a:t>
            </a:r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”office hours” will be during class time</a:t>
            </a:r>
          </a:p>
          <a:p>
            <a:pPr lvl="1"/>
            <a:r>
              <a:rPr lang="en-US" dirty="0"/>
              <a:t>Whatever time is left over after lecture and before 2pm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30 people in the class (set by the number of hardware setups we have)</a:t>
            </a:r>
          </a:p>
          <a:p>
            <a:r>
              <a:rPr lang="en-US" dirty="0"/>
              <a:t>My goal is to fill those 30 slots.</a:t>
            </a:r>
          </a:p>
          <a:p>
            <a:r>
              <a:rPr lang="en-US" dirty="0"/>
              <a:t>No one is currently enrolled and no one is on the official waitlist.</a:t>
            </a:r>
          </a:p>
          <a:p>
            <a:r>
              <a:rPr lang="en-US" dirty="0"/>
              <a:t>On Wednesday of week 2, I will see who has been showing up and turning in work.</a:t>
            </a:r>
          </a:p>
          <a:p>
            <a:r>
              <a:rPr lang="en-US" dirty="0"/>
              <a:t>I’ll clear those people to add in order of the number you received via email.</a:t>
            </a:r>
          </a:p>
          <a:p>
            <a:r>
              <a:rPr lang="en-US" dirty="0"/>
              <a:t>Based on bast experience I would guess that students with numbers up to about 45 have a good chance of getting in.  </a:t>
            </a:r>
          </a:p>
          <a:p>
            <a:pPr lvl="1"/>
            <a:r>
              <a:rPr lang="en-US" dirty="0"/>
              <a:t>A lot of people don’t show up.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Set aside lab/class time to work on your project.</a:t>
            </a:r>
          </a:p>
          <a:p>
            <a:pPr lvl="1"/>
            <a:r>
              <a:rPr lang="en-US" dirty="0"/>
              <a:t>I and the TA will be here to help.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Patrick</a:t>
            </a:r>
          </a:p>
          <a:p>
            <a:pPr lvl="1"/>
            <a:r>
              <a:rPr lang="en-US" dirty="0"/>
              <a:t>Equipment problems – Patrick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12:30-2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3AB0-48C4-9F4C-BB27-C9BBB82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And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A236-5E12-3C49-B1F0-680FF11E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course schedule has “readings” (mostly videos) you need to watch before class.</a:t>
            </a:r>
          </a:p>
          <a:p>
            <a:r>
              <a:rPr lang="en-US" dirty="0"/>
              <a:t>There’s a quiz to make sure you actually watch them.</a:t>
            </a:r>
          </a:p>
          <a:p>
            <a:r>
              <a:rPr lang="en-US" dirty="0"/>
              <a:t>It is </a:t>
            </a:r>
            <a:r>
              <a:rPr lang="en-US" sz="4400" b="1" i="1" u="sng" dirty="0">
                <a:solidFill>
                  <a:srgbClr val="FF0000"/>
                </a:solidFill>
              </a:rPr>
              <a:t>really important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dirty="0"/>
              <a:t>that you watch these videos and come prepared with questions.</a:t>
            </a:r>
          </a:p>
          <a:p>
            <a:pPr lvl="1"/>
            <a:r>
              <a:rPr lang="en-US" dirty="0"/>
              <a:t>If I feel like people aren’t, I’ll make the quizzes harder.</a:t>
            </a:r>
          </a:p>
          <a:p>
            <a:pPr lvl="1"/>
            <a:r>
              <a:rPr lang="en-US" dirty="0"/>
              <a:t>It gives us more time in class for </a:t>
            </a:r>
          </a:p>
          <a:p>
            <a:pPr lvl="2"/>
            <a:r>
              <a:rPr lang="en-US" dirty="0"/>
              <a:t>One-on-one help</a:t>
            </a:r>
          </a:p>
          <a:p>
            <a:pPr lvl="2"/>
            <a:r>
              <a:rPr lang="en-US" dirty="0"/>
              <a:t>Questions</a:t>
            </a:r>
          </a:p>
          <a:p>
            <a:pPr lvl="2"/>
            <a:r>
              <a:rPr lang="en-US" dirty="0"/>
              <a:t>Test flights</a:t>
            </a:r>
          </a:p>
          <a:p>
            <a:pPr lvl="2"/>
            <a:r>
              <a:rPr lang="en-US" dirty="0"/>
              <a:t>Assembly</a:t>
            </a:r>
          </a:p>
          <a:p>
            <a:pPr lvl="2"/>
            <a:r>
              <a:rPr lang="en-US" dirty="0"/>
              <a:t>Less lecturing</a:t>
            </a:r>
          </a:p>
          <a:p>
            <a:r>
              <a:rPr lang="en-US" dirty="0"/>
              <a:t>There’s one on the schedule for today, but I forgot to announce/assign it early enough.  So it’s due tonight at midnight.</a:t>
            </a:r>
          </a:p>
        </p:txBody>
      </p:sp>
    </p:spTree>
    <p:extLst>
      <p:ext uri="{BB962C8B-B14F-4D97-AF65-F5344CB8AC3E}">
        <p14:creationId xmlns:p14="http://schemas.microsoft.com/office/powerpoint/2010/main" val="402624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F9BF2-EAB0-DF48-B349-A45D3A787ECB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9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BA184E-C109-FE44-9B67-2212D0FDE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strike="sngStrike" dirty="0"/>
              <a:t>Eagle</a:t>
            </a:r>
            <a:r>
              <a:rPr lang="en-US" dirty="0"/>
              <a:t> Fusion360 (Electronics)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Wednesday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F2A70-718D-3A40-B423-CBFBD49F76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82EE4-91A0-0645-8B24-4F84105D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1" y="1524000"/>
            <a:ext cx="4665935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Fusion360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638800" cy="4602164"/>
          </a:xfrm>
        </p:spPr>
        <p:txBody>
          <a:bodyPr/>
          <a:lstStyle/>
          <a:p>
            <a:r>
              <a:rPr lang="en-US" dirty="0"/>
              <a:t>Build some parts in Fusion360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designs must be ready for manufacturing by the beginning of class on February 8.</a:t>
            </a:r>
          </a:p>
          <a:p>
            <a:r>
              <a:rPr lang="en-US" dirty="0"/>
              <a:t>Early tape out is possible on February 1.</a:t>
            </a:r>
          </a:p>
          <a:p>
            <a:r>
              <a:rPr lang="en-US" dirty="0"/>
              <a:t>It will take about a week to manufacture them (hopefully)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53332</TotalTime>
  <Words>1840</Words>
  <Application>Microsoft Macintosh PowerPoint</Application>
  <PresentationFormat>Widescreen</PresentationFormat>
  <Paragraphs>250</Paragraphs>
  <Slides>37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CSE176e/276e:  Robotic Systems Design and Implementation</vt:lpstr>
      <vt:lpstr>Course Goals</vt:lpstr>
      <vt:lpstr>Course Schedule Outline</vt:lpstr>
      <vt:lpstr>Lab Overviews</vt:lpstr>
      <vt:lpstr>Introduction To Eagle Fusion360 (Electronics)</vt:lpstr>
      <vt:lpstr>Building Part Libraries in Fusion360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Shipping Equipment</vt:lpstr>
      <vt:lpstr>Course Logistics</vt:lpstr>
      <vt:lpstr>Grades and Stuff</vt:lpstr>
      <vt:lpstr>This is an Intensive, Hands-on Class</vt:lpstr>
      <vt:lpstr>Logistics -- Online</vt:lpstr>
      <vt:lpstr>Logistics 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Readings And Quizzes</vt:lpstr>
      <vt:lpstr>Research Opt-Out</vt:lpstr>
      <vt:lpstr>Self-evaluation Survey</vt:lpstr>
      <vt:lpstr>Questions?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39</cp:revision>
  <cp:lastPrinted>2017-05-11T20:43:55Z</cp:lastPrinted>
  <dcterms:created xsi:type="dcterms:W3CDTF">2019-07-17T06:14:48Z</dcterms:created>
  <dcterms:modified xsi:type="dcterms:W3CDTF">2023-04-03T16:04:02Z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